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60" r:id="rId1"/>
  </p:sldMasterIdLst>
  <p:sldIdLst>
    <p:sldId id="256" r:id="rId2"/>
    <p:sldId id="257" r:id="rId3"/>
    <p:sldId id="258" r:id="rId4"/>
    <p:sldId id="259" r:id="rId5"/>
    <p:sldId id="278" r:id="rId6"/>
    <p:sldId id="260" r:id="rId7"/>
    <p:sldId id="265" r:id="rId8"/>
    <p:sldId id="263" r:id="rId9"/>
    <p:sldId id="273" r:id="rId10"/>
    <p:sldId id="279" r:id="rId11"/>
    <p:sldId id="275" r:id="rId12"/>
    <p:sldId id="270" r:id="rId13"/>
    <p:sldId id="262" r:id="rId14"/>
    <p:sldId id="266" r:id="rId15"/>
    <p:sldId id="264" r:id="rId16"/>
    <p:sldId id="274" r:id="rId17"/>
    <p:sldId id="280" r:id="rId18"/>
    <p:sldId id="281" r:id="rId19"/>
    <p:sldId id="282" r:id="rId20"/>
    <p:sldId id="276" r:id="rId21"/>
    <p:sldId id="283" r:id="rId22"/>
    <p:sldId id="284" r:id="rId23"/>
    <p:sldId id="285" r:id="rId24"/>
    <p:sldId id="28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8"/>
    <p:restoredTop sz="97155"/>
  </p:normalViewPr>
  <p:slideViewPr>
    <p:cSldViewPr snapToGrid="0">
      <p:cViewPr varScale="1">
        <p:scale>
          <a:sx n="158" d="100"/>
          <a:sy n="158" d="100"/>
        </p:scale>
        <p:origin x="23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64AB44-795D-6E47-B38B-B132B9B6EA25}" type="doc">
      <dgm:prSet loTypeId="urn:microsoft.com/office/officeart/2005/8/layout/radial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E574D0A-0A5D-5A4C-B73B-540D849954DC}">
      <dgm:prSet custT="1"/>
      <dgm:spPr>
        <a:solidFill>
          <a:schemeClr val="bg1"/>
        </a:solidFill>
      </dgm:spPr>
      <dgm:t>
        <a:bodyPr/>
        <a:lstStyle/>
        <a:p>
          <a:r>
            <a:rPr lang="en-IN" sz="1400" dirty="0"/>
            <a:t>Applicant's Age &amp; Demographic</a:t>
          </a:r>
        </a:p>
        <a:p>
          <a:endParaRPr lang="en-IN" sz="1400" dirty="0"/>
        </a:p>
      </dgm:t>
    </dgm:pt>
    <dgm:pt modelId="{54A6ED2E-6004-E14D-9EF6-6C396BAA16B7}" type="parTrans" cxnId="{3A9D8394-1A30-C245-8A83-158D2FB074C2}">
      <dgm:prSet/>
      <dgm:spPr/>
      <dgm:t>
        <a:bodyPr/>
        <a:lstStyle/>
        <a:p>
          <a:endParaRPr lang="en-GB"/>
        </a:p>
      </dgm:t>
    </dgm:pt>
    <dgm:pt modelId="{3A540300-2E03-2340-939B-E4A3F802D8B0}" type="sibTrans" cxnId="{3A9D8394-1A30-C245-8A83-158D2FB074C2}">
      <dgm:prSet/>
      <dgm:spPr/>
      <dgm:t>
        <a:bodyPr/>
        <a:lstStyle/>
        <a:p>
          <a:endParaRPr lang="en-GB"/>
        </a:p>
      </dgm:t>
    </dgm:pt>
    <dgm:pt modelId="{A8C8BEBC-5DCD-7541-9E4C-93AAE7715C2B}">
      <dgm:prSet custT="1"/>
      <dgm:spPr>
        <a:solidFill>
          <a:schemeClr val="bg1"/>
        </a:solidFill>
      </dgm:spPr>
      <dgm:t>
        <a:bodyPr/>
        <a:lstStyle/>
        <a:p>
          <a:r>
            <a:rPr lang="en-IN" sz="1400" dirty="0"/>
            <a:t>Credit Amount.</a:t>
          </a:r>
        </a:p>
      </dgm:t>
    </dgm:pt>
    <dgm:pt modelId="{A5F4E119-59E8-EB4D-859D-8074AE1374B0}" type="parTrans" cxnId="{4C36FCFF-4DE9-A04C-B5E6-37EF5DED8159}">
      <dgm:prSet/>
      <dgm:spPr/>
      <dgm:t>
        <a:bodyPr/>
        <a:lstStyle/>
        <a:p>
          <a:endParaRPr lang="en-GB"/>
        </a:p>
      </dgm:t>
    </dgm:pt>
    <dgm:pt modelId="{D0A9CD09-A72D-CB4A-BC0A-75B88AD5273B}" type="sibTrans" cxnId="{4C36FCFF-4DE9-A04C-B5E6-37EF5DED8159}">
      <dgm:prSet/>
      <dgm:spPr/>
      <dgm:t>
        <a:bodyPr/>
        <a:lstStyle/>
        <a:p>
          <a:endParaRPr lang="en-GB"/>
        </a:p>
      </dgm:t>
    </dgm:pt>
    <dgm:pt modelId="{78DF2A31-5A31-D846-BD2B-E426E1779B98}">
      <dgm:prSet custT="1"/>
      <dgm:spPr>
        <a:solidFill>
          <a:schemeClr val="bg1"/>
        </a:solidFill>
      </dgm:spPr>
      <dgm:t>
        <a:bodyPr/>
        <a:lstStyle/>
        <a:p>
          <a:r>
            <a:rPr lang="en-IN" sz="1400" dirty="0"/>
            <a:t>Family Status.</a:t>
          </a:r>
        </a:p>
      </dgm:t>
    </dgm:pt>
    <dgm:pt modelId="{37C5F901-C9FA-4848-AAAD-04FB6D369D38}" type="parTrans" cxnId="{7E26B915-EB54-414E-8746-AEBB2E1911F8}">
      <dgm:prSet/>
      <dgm:spPr/>
      <dgm:t>
        <a:bodyPr/>
        <a:lstStyle/>
        <a:p>
          <a:endParaRPr lang="en-GB"/>
        </a:p>
      </dgm:t>
    </dgm:pt>
    <dgm:pt modelId="{3B4EEF47-6861-704F-93E3-8BE5AEA03BEE}" type="sibTrans" cxnId="{7E26B915-EB54-414E-8746-AEBB2E1911F8}">
      <dgm:prSet/>
      <dgm:spPr/>
      <dgm:t>
        <a:bodyPr/>
        <a:lstStyle/>
        <a:p>
          <a:endParaRPr lang="en-GB"/>
        </a:p>
      </dgm:t>
    </dgm:pt>
    <dgm:pt modelId="{A2610090-7D06-8B49-B62A-73ED49448A83}">
      <dgm:prSet custT="1"/>
      <dgm:spPr>
        <a:solidFill>
          <a:schemeClr val="bg1"/>
        </a:solidFill>
      </dgm:spPr>
      <dgm:t>
        <a:bodyPr/>
        <a:lstStyle/>
        <a:p>
          <a:r>
            <a:rPr lang="en-IN" sz="1400" dirty="0"/>
            <a:t>Annual Income.</a:t>
          </a:r>
        </a:p>
      </dgm:t>
    </dgm:pt>
    <dgm:pt modelId="{54ABAE52-FCF6-BB44-B36E-46FFD1B83123}" type="parTrans" cxnId="{E98119CD-F654-9C49-9593-A55204BDCDAB}">
      <dgm:prSet/>
      <dgm:spPr/>
      <dgm:t>
        <a:bodyPr/>
        <a:lstStyle/>
        <a:p>
          <a:endParaRPr lang="en-GB"/>
        </a:p>
      </dgm:t>
    </dgm:pt>
    <dgm:pt modelId="{3BE9D34F-354B-1A46-A58F-E8AC392A720E}" type="sibTrans" cxnId="{E98119CD-F654-9C49-9593-A55204BDCDAB}">
      <dgm:prSet/>
      <dgm:spPr/>
      <dgm:t>
        <a:bodyPr/>
        <a:lstStyle/>
        <a:p>
          <a:endParaRPr lang="en-GB"/>
        </a:p>
      </dgm:t>
    </dgm:pt>
    <dgm:pt modelId="{EB71C810-D664-6441-AA59-68F434964F8E}">
      <dgm:prSet custT="1"/>
      <dgm:spPr>
        <a:solidFill>
          <a:schemeClr val="bg1"/>
        </a:solidFill>
      </dgm:spPr>
      <dgm:t>
        <a:bodyPr/>
        <a:lstStyle/>
        <a:p>
          <a:r>
            <a:rPr lang="en-IN" sz="1400" dirty="0"/>
            <a:t>Relative population.</a:t>
          </a:r>
        </a:p>
      </dgm:t>
    </dgm:pt>
    <dgm:pt modelId="{E375204B-DD1F-B04D-A18D-E3D43891F4C4}" type="parTrans" cxnId="{15E33AFD-3E62-5744-9D71-0329416A6B50}">
      <dgm:prSet/>
      <dgm:spPr/>
      <dgm:t>
        <a:bodyPr/>
        <a:lstStyle/>
        <a:p>
          <a:endParaRPr lang="en-GB"/>
        </a:p>
      </dgm:t>
    </dgm:pt>
    <dgm:pt modelId="{4CC32ED2-0CB2-C948-A988-0C132A35341E}" type="sibTrans" cxnId="{15E33AFD-3E62-5744-9D71-0329416A6B50}">
      <dgm:prSet/>
      <dgm:spPr/>
      <dgm:t>
        <a:bodyPr/>
        <a:lstStyle/>
        <a:p>
          <a:endParaRPr lang="en-GB"/>
        </a:p>
      </dgm:t>
    </dgm:pt>
    <dgm:pt modelId="{8C9E3F8B-5A50-B24E-8C27-F2BEBC634034}">
      <dgm:prSet custT="1"/>
      <dgm:spPr>
        <a:solidFill>
          <a:schemeClr val="bg1"/>
        </a:solidFill>
      </dgm:spPr>
      <dgm:t>
        <a:bodyPr/>
        <a:lstStyle/>
        <a:p>
          <a:r>
            <a:rPr lang="en-IN" sz="1400" dirty="0"/>
            <a:t>Loan Information</a:t>
          </a:r>
        </a:p>
        <a:p>
          <a:endParaRPr lang="en-IN" sz="1400" dirty="0"/>
        </a:p>
      </dgm:t>
    </dgm:pt>
    <dgm:pt modelId="{582DFDF7-D71C-FA4C-9596-E3F92ACCBB06}" type="sibTrans" cxnId="{A4D861BE-01AC-8C4C-AB11-327525EE434D}">
      <dgm:prSet/>
      <dgm:spPr/>
      <dgm:t>
        <a:bodyPr/>
        <a:lstStyle/>
        <a:p>
          <a:endParaRPr lang="en-GB"/>
        </a:p>
      </dgm:t>
    </dgm:pt>
    <dgm:pt modelId="{F900D6EB-ABC3-EE40-A908-51143FAC3F59}" type="parTrans" cxnId="{A4D861BE-01AC-8C4C-AB11-327525EE434D}">
      <dgm:prSet/>
      <dgm:spPr/>
      <dgm:t>
        <a:bodyPr/>
        <a:lstStyle/>
        <a:p>
          <a:endParaRPr lang="en-GB"/>
        </a:p>
      </dgm:t>
    </dgm:pt>
    <dgm:pt modelId="{1368C308-E342-F740-982C-0CBC1F978906}">
      <dgm:prSet custT="1"/>
      <dgm:spPr>
        <a:solidFill>
          <a:schemeClr val="bg1"/>
        </a:solidFill>
      </dgm:spPr>
      <dgm:t>
        <a:bodyPr/>
        <a:lstStyle/>
        <a:p>
          <a:r>
            <a:rPr lang="en-IN" sz="1400" dirty="0"/>
            <a:t>Customer Behaviour</a:t>
          </a:r>
        </a:p>
      </dgm:t>
    </dgm:pt>
    <dgm:pt modelId="{668EC37A-7A5B-094A-9028-F5FD78C1552B}" type="parTrans" cxnId="{285D6176-801E-2340-A91E-154DF926DBE8}">
      <dgm:prSet/>
      <dgm:spPr/>
      <dgm:t>
        <a:bodyPr/>
        <a:lstStyle/>
        <a:p>
          <a:endParaRPr lang="en-GB"/>
        </a:p>
      </dgm:t>
    </dgm:pt>
    <dgm:pt modelId="{EF5C0D50-882E-5147-BC51-7CDCFFCEEA34}" type="sibTrans" cxnId="{285D6176-801E-2340-A91E-154DF926DBE8}">
      <dgm:prSet/>
      <dgm:spPr/>
      <dgm:t>
        <a:bodyPr/>
        <a:lstStyle/>
        <a:p>
          <a:endParaRPr lang="en-GB"/>
        </a:p>
      </dgm:t>
    </dgm:pt>
    <dgm:pt modelId="{7D9A0ED8-DA9B-7A41-98D4-18EEB4B1D7B1}">
      <dgm:prSet custT="1"/>
      <dgm:spPr>
        <a:solidFill>
          <a:schemeClr val="bg1"/>
        </a:solidFill>
      </dgm:spPr>
      <dgm:t>
        <a:bodyPr/>
        <a:lstStyle/>
        <a:p>
          <a:r>
            <a:rPr lang="en-IN" sz="1400" dirty="0"/>
            <a:t>Education type.</a:t>
          </a:r>
        </a:p>
      </dgm:t>
    </dgm:pt>
    <dgm:pt modelId="{07BB02BA-B4CD-B245-B9E5-461B6B07DA7C}" type="parTrans" cxnId="{2386B6E0-0743-4F42-B60B-6BD0952FCD09}">
      <dgm:prSet/>
      <dgm:spPr/>
      <dgm:t>
        <a:bodyPr/>
        <a:lstStyle/>
        <a:p>
          <a:endParaRPr lang="en-GB"/>
        </a:p>
      </dgm:t>
    </dgm:pt>
    <dgm:pt modelId="{25D688D4-414E-164F-85BA-92CF1A99E9D3}" type="sibTrans" cxnId="{2386B6E0-0743-4F42-B60B-6BD0952FCD09}">
      <dgm:prSet/>
      <dgm:spPr/>
      <dgm:t>
        <a:bodyPr/>
        <a:lstStyle/>
        <a:p>
          <a:endParaRPr lang="en-GB"/>
        </a:p>
      </dgm:t>
    </dgm:pt>
    <dgm:pt modelId="{B49EC991-B502-4B41-81C2-05AEE75C86D3}">
      <dgm:prSet custT="1"/>
      <dgm:spPr>
        <a:solidFill>
          <a:schemeClr val="bg1"/>
        </a:solidFill>
      </dgm:spPr>
      <dgm:t>
        <a:bodyPr/>
        <a:lstStyle/>
        <a:p>
          <a:r>
            <a:rPr lang="en-IN" sz="1400" dirty="0"/>
            <a:t>Type of Credit</a:t>
          </a:r>
          <a:r>
            <a:rPr lang="en-IN" sz="1700" dirty="0"/>
            <a:t>.</a:t>
          </a:r>
        </a:p>
      </dgm:t>
    </dgm:pt>
    <dgm:pt modelId="{54A4A6BA-DBD3-B649-8000-4B5902F28D76}" type="parTrans" cxnId="{48BDB629-D7CE-A94E-B56A-6B8CD333291C}">
      <dgm:prSet/>
      <dgm:spPr/>
      <dgm:t>
        <a:bodyPr/>
        <a:lstStyle/>
        <a:p>
          <a:endParaRPr lang="en-GB"/>
        </a:p>
      </dgm:t>
    </dgm:pt>
    <dgm:pt modelId="{853FE415-0D0B-DD42-903F-CDE01B358E04}" type="sibTrans" cxnId="{48BDB629-D7CE-A94E-B56A-6B8CD333291C}">
      <dgm:prSet/>
      <dgm:spPr/>
      <dgm:t>
        <a:bodyPr/>
        <a:lstStyle/>
        <a:p>
          <a:endParaRPr lang="en-GB"/>
        </a:p>
      </dgm:t>
    </dgm:pt>
    <dgm:pt modelId="{4947C3E8-0939-3C42-A8DD-02D86EDDBAAD}">
      <dgm:prSet custT="1"/>
      <dgm:spPr>
        <a:solidFill>
          <a:schemeClr val="bg1"/>
        </a:solidFill>
      </dgm:spPr>
      <dgm:t>
        <a:bodyPr/>
        <a:lstStyle/>
        <a:p>
          <a:r>
            <a:rPr lang="en-IN" sz="1400" dirty="0"/>
            <a:t>Loan Purpose.</a:t>
          </a:r>
        </a:p>
      </dgm:t>
    </dgm:pt>
    <dgm:pt modelId="{240854D5-322D-A24A-BEA8-2A535DEE821A}" type="parTrans" cxnId="{CB540436-CEC6-2146-8B9F-399E2FDEE485}">
      <dgm:prSet/>
      <dgm:spPr/>
      <dgm:t>
        <a:bodyPr/>
        <a:lstStyle/>
        <a:p>
          <a:endParaRPr lang="en-GB"/>
        </a:p>
      </dgm:t>
    </dgm:pt>
    <dgm:pt modelId="{21BA9138-E338-934D-83A4-11551FF3F1E0}" type="sibTrans" cxnId="{CB540436-CEC6-2146-8B9F-399E2FDEE485}">
      <dgm:prSet/>
      <dgm:spPr/>
      <dgm:t>
        <a:bodyPr/>
        <a:lstStyle/>
        <a:p>
          <a:endParaRPr lang="en-GB"/>
        </a:p>
      </dgm:t>
    </dgm:pt>
    <dgm:pt modelId="{347CA344-D587-9247-828B-C673B3D61C5D}">
      <dgm:prSet custT="1"/>
      <dgm:spPr>
        <a:solidFill>
          <a:schemeClr val="bg1"/>
        </a:solidFill>
      </dgm:spPr>
      <dgm:t>
        <a:bodyPr/>
        <a:lstStyle/>
        <a:p>
          <a:endParaRPr lang="en-IN" sz="1400" dirty="0"/>
        </a:p>
      </dgm:t>
    </dgm:pt>
    <dgm:pt modelId="{53B5069E-5B14-754F-94C3-5E4AD2758612}" type="parTrans" cxnId="{D78D8FC3-61B1-8D4F-A20C-102220BDE793}">
      <dgm:prSet/>
      <dgm:spPr/>
      <dgm:t>
        <a:bodyPr/>
        <a:lstStyle/>
        <a:p>
          <a:endParaRPr lang="en-GB"/>
        </a:p>
      </dgm:t>
    </dgm:pt>
    <dgm:pt modelId="{E8F2A2CD-F831-3842-930C-B0A5E896A689}" type="sibTrans" cxnId="{D78D8FC3-61B1-8D4F-A20C-102220BDE793}">
      <dgm:prSet/>
      <dgm:spPr/>
      <dgm:t>
        <a:bodyPr/>
        <a:lstStyle/>
        <a:p>
          <a:endParaRPr lang="en-GB"/>
        </a:p>
      </dgm:t>
    </dgm:pt>
    <dgm:pt modelId="{C8B6CBBD-8EB1-9849-AD41-4D9894F582D2}">
      <dgm:prSet custT="1"/>
      <dgm:spPr>
        <a:solidFill>
          <a:schemeClr val="tx2">
            <a:lumMod val="5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800" dirty="0">
              <a:solidFill>
                <a:schemeClr val="bg1"/>
              </a:solidFill>
            </a:rPr>
            <a:t>Types of variables</a:t>
          </a:r>
          <a:endParaRPr lang="en-IN" sz="2800" dirty="0">
            <a:solidFill>
              <a:schemeClr val="bg1"/>
            </a:solidFill>
          </a:endParaRPr>
        </a:p>
      </dgm:t>
    </dgm:pt>
    <dgm:pt modelId="{8CF0494E-1C41-644A-9247-4B719018A5E6}" type="sibTrans" cxnId="{13A6A19B-C8BA-954C-A618-0ED3598CC882}">
      <dgm:prSet/>
      <dgm:spPr/>
      <dgm:t>
        <a:bodyPr/>
        <a:lstStyle/>
        <a:p>
          <a:endParaRPr lang="en-GB"/>
        </a:p>
      </dgm:t>
    </dgm:pt>
    <dgm:pt modelId="{88AB5C4F-A63E-704F-B6DF-8E14381D01DE}" type="parTrans" cxnId="{13A6A19B-C8BA-954C-A618-0ED3598CC882}">
      <dgm:prSet/>
      <dgm:spPr/>
      <dgm:t>
        <a:bodyPr/>
        <a:lstStyle/>
        <a:p>
          <a:endParaRPr lang="en-GB"/>
        </a:p>
      </dgm:t>
    </dgm:pt>
    <dgm:pt modelId="{6CC0907D-FB09-614C-A847-8205BFD65800}" type="pres">
      <dgm:prSet presAssocID="{8A64AB44-795D-6E47-B38B-B132B9B6EA2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5A44691-27B0-B345-A929-C12D0655474B}" type="pres">
      <dgm:prSet presAssocID="{C8B6CBBD-8EB1-9849-AD41-4D9894F582D2}" presName="centerShape" presStyleLbl="node0" presStyleIdx="0" presStyleCnt="1" custFlipHor="1" custScaleX="110349" custScaleY="94710" custLinFactNeighborX="11125" custLinFactNeighborY="-45787"/>
      <dgm:spPr/>
    </dgm:pt>
    <dgm:pt modelId="{2C9023B1-1DA6-6D45-870D-697104B26FF2}" type="pres">
      <dgm:prSet presAssocID="{54A6ED2E-6004-E14D-9EF6-6C396BAA16B7}" presName="Name9" presStyleLbl="parChTrans1D2" presStyleIdx="0" presStyleCnt="3"/>
      <dgm:spPr/>
    </dgm:pt>
    <dgm:pt modelId="{57E65D5E-73A8-AA46-BB39-B5AB99213A6C}" type="pres">
      <dgm:prSet presAssocID="{54A6ED2E-6004-E14D-9EF6-6C396BAA16B7}" presName="connTx" presStyleLbl="parChTrans1D2" presStyleIdx="0" presStyleCnt="3"/>
      <dgm:spPr/>
    </dgm:pt>
    <dgm:pt modelId="{F5C621AB-4C64-7645-8DD5-BA87F18B351B}" type="pres">
      <dgm:prSet presAssocID="{AE574D0A-0A5D-5A4C-B73B-540D849954DC}" presName="node" presStyleLbl="node1" presStyleIdx="0" presStyleCnt="3" custScaleX="103744" custScaleY="98006" custRadScaleRad="78495" custRadScaleInc="475601">
        <dgm:presLayoutVars>
          <dgm:bulletEnabled val="1"/>
        </dgm:presLayoutVars>
      </dgm:prSet>
      <dgm:spPr/>
    </dgm:pt>
    <dgm:pt modelId="{E5FD9815-FA1F-094B-A867-2620D712EA87}" type="pres">
      <dgm:prSet presAssocID="{F900D6EB-ABC3-EE40-A908-51143FAC3F59}" presName="Name9" presStyleLbl="parChTrans1D2" presStyleIdx="1" presStyleCnt="3"/>
      <dgm:spPr/>
    </dgm:pt>
    <dgm:pt modelId="{A2D2F8A5-F1F0-6540-B9F8-1BC5F3E57893}" type="pres">
      <dgm:prSet presAssocID="{F900D6EB-ABC3-EE40-A908-51143FAC3F59}" presName="connTx" presStyleLbl="parChTrans1D2" presStyleIdx="1" presStyleCnt="3"/>
      <dgm:spPr/>
    </dgm:pt>
    <dgm:pt modelId="{8D52ADFD-F535-6847-A12B-2885D081B2E1}" type="pres">
      <dgm:prSet presAssocID="{8C9E3F8B-5A50-B24E-8C27-F2BEBC634034}" presName="node" presStyleLbl="node1" presStyleIdx="1" presStyleCnt="3" custScaleY="97747" custRadScaleRad="124922" custRadScaleInc="-67701">
        <dgm:presLayoutVars>
          <dgm:bulletEnabled val="1"/>
        </dgm:presLayoutVars>
      </dgm:prSet>
      <dgm:spPr/>
    </dgm:pt>
    <dgm:pt modelId="{3C6D2D49-0F61-A243-855F-186A1A2288F2}" type="pres">
      <dgm:prSet presAssocID="{668EC37A-7A5B-094A-9028-F5FD78C1552B}" presName="Name9" presStyleLbl="parChTrans1D2" presStyleIdx="2" presStyleCnt="3"/>
      <dgm:spPr/>
    </dgm:pt>
    <dgm:pt modelId="{A158D610-7DDF-C246-BFE8-07B921B7C978}" type="pres">
      <dgm:prSet presAssocID="{668EC37A-7A5B-094A-9028-F5FD78C1552B}" presName="connTx" presStyleLbl="parChTrans1D2" presStyleIdx="2" presStyleCnt="3"/>
      <dgm:spPr/>
    </dgm:pt>
    <dgm:pt modelId="{920E4C3D-59BA-7840-8C7A-E5BA307A7922}" type="pres">
      <dgm:prSet presAssocID="{1368C308-E342-F740-982C-0CBC1F978906}" presName="node" presStyleLbl="node1" presStyleIdx="2" presStyleCnt="3" custRadScaleRad="43063" custRadScaleInc="-149582">
        <dgm:presLayoutVars>
          <dgm:bulletEnabled val="1"/>
        </dgm:presLayoutVars>
      </dgm:prSet>
      <dgm:spPr/>
    </dgm:pt>
  </dgm:ptLst>
  <dgm:cxnLst>
    <dgm:cxn modelId="{F0C7570A-A00A-C449-8DDA-CFEC11709AB6}" type="presOf" srcId="{78DF2A31-5A31-D846-BD2B-E426E1779B98}" destId="{920E4C3D-59BA-7840-8C7A-E5BA307A7922}" srcOrd="0" destOrd="4" presId="urn:microsoft.com/office/officeart/2005/8/layout/radial1"/>
    <dgm:cxn modelId="{1C72B110-4D06-5048-8E24-E9DC4BFF7E56}" type="presOf" srcId="{F900D6EB-ABC3-EE40-A908-51143FAC3F59}" destId="{E5FD9815-FA1F-094B-A867-2620D712EA87}" srcOrd="0" destOrd="0" presId="urn:microsoft.com/office/officeart/2005/8/layout/radial1"/>
    <dgm:cxn modelId="{5E9AC011-93A0-E743-A01E-64E9941C5826}" type="presOf" srcId="{668EC37A-7A5B-094A-9028-F5FD78C1552B}" destId="{A158D610-7DDF-C246-BFE8-07B921B7C978}" srcOrd="1" destOrd="0" presId="urn:microsoft.com/office/officeart/2005/8/layout/radial1"/>
    <dgm:cxn modelId="{7E26B915-EB54-414E-8746-AEBB2E1911F8}" srcId="{1368C308-E342-F740-982C-0CBC1F978906}" destId="{78DF2A31-5A31-D846-BD2B-E426E1779B98}" srcOrd="3" destOrd="0" parTransId="{37C5F901-C9FA-4848-AAAD-04FB6D369D38}" sibTransId="{3B4EEF47-6861-704F-93E3-8BE5AEA03BEE}"/>
    <dgm:cxn modelId="{03F25617-8486-B148-B33B-1627DF81DA6F}" type="presOf" srcId="{1368C308-E342-F740-982C-0CBC1F978906}" destId="{920E4C3D-59BA-7840-8C7A-E5BA307A7922}" srcOrd="0" destOrd="0" presId="urn:microsoft.com/office/officeart/2005/8/layout/radial1"/>
    <dgm:cxn modelId="{6B84221A-F4E4-6946-B065-CB2244E6FDDA}" type="presOf" srcId="{54A6ED2E-6004-E14D-9EF6-6C396BAA16B7}" destId="{57E65D5E-73A8-AA46-BB39-B5AB99213A6C}" srcOrd="1" destOrd="0" presId="urn:microsoft.com/office/officeart/2005/8/layout/radial1"/>
    <dgm:cxn modelId="{3B343125-01C1-344D-B6B3-6C02F8C92065}" type="presOf" srcId="{4947C3E8-0939-3C42-A8DD-02D86EDDBAAD}" destId="{920E4C3D-59BA-7840-8C7A-E5BA307A7922}" srcOrd="0" destOrd="2" presId="urn:microsoft.com/office/officeart/2005/8/layout/radial1"/>
    <dgm:cxn modelId="{48BDB629-D7CE-A94E-B56A-6B8CD333291C}" srcId="{8C9E3F8B-5A50-B24E-8C27-F2BEBC634034}" destId="{B49EC991-B502-4B41-81C2-05AEE75C86D3}" srcOrd="1" destOrd="0" parTransId="{54A4A6BA-DBD3-B649-8000-4B5902F28D76}" sibTransId="{853FE415-0D0B-DD42-903F-CDE01B358E04}"/>
    <dgm:cxn modelId="{CB540436-CEC6-2146-8B9F-399E2FDEE485}" srcId="{1368C308-E342-F740-982C-0CBC1F978906}" destId="{4947C3E8-0939-3C42-A8DD-02D86EDDBAAD}" srcOrd="1" destOrd="0" parTransId="{240854D5-322D-A24A-BEA8-2A535DEE821A}" sibTransId="{21BA9138-E338-934D-83A4-11551FF3F1E0}"/>
    <dgm:cxn modelId="{34816147-DF0B-224A-A824-7FC78CD945A0}" type="presOf" srcId="{668EC37A-7A5B-094A-9028-F5FD78C1552B}" destId="{3C6D2D49-0F61-A243-855F-186A1A2288F2}" srcOrd="0" destOrd="0" presId="urn:microsoft.com/office/officeart/2005/8/layout/radial1"/>
    <dgm:cxn modelId="{E5368961-6415-9C46-B93C-8D64CF186421}" type="presOf" srcId="{347CA344-D587-9247-828B-C673B3D61C5D}" destId="{920E4C3D-59BA-7840-8C7A-E5BA307A7922}" srcOrd="0" destOrd="1" presId="urn:microsoft.com/office/officeart/2005/8/layout/radial1"/>
    <dgm:cxn modelId="{F76D5174-21A9-5441-A64C-E1CFB27A47AF}" type="presOf" srcId="{AE574D0A-0A5D-5A4C-B73B-540D849954DC}" destId="{F5C621AB-4C64-7645-8DD5-BA87F18B351B}" srcOrd="0" destOrd="0" presId="urn:microsoft.com/office/officeart/2005/8/layout/radial1"/>
    <dgm:cxn modelId="{D7BF6474-BED0-DB4B-A6F4-0E01D31FA23B}" type="presOf" srcId="{EB71C810-D664-6441-AA59-68F434964F8E}" destId="{F5C621AB-4C64-7645-8DD5-BA87F18B351B}" srcOrd="0" destOrd="2" presId="urn:microsoft.com/office/officeart/2005/8/layout/radial1"/>
    <dgm:cxn modelId="{285D6176-801E-2340-A91E-154DF926DBE8}" srcId="{C8B6CBBD-8EB1-9849-AD41-4D9894F582D2}" destId="{1368C308-E342-F740-982C-0CBC1F978906}" srcOrd="2" destOrd="0" parTransId="{668EC37A-7A5B-094A-9028-F5FD78C1552B}" sibTransId="{EF5C0D50-882E-5147-BC51-7CDCFFCEEA34}"/>
    <dgm:cxn modelId="{CE1E1088-7378-6444-9E5D-0F092885487E}" type="presOf" srcId="{A8C8BEBC-5DCD-7541-9E4C-93AAE7715C2B}" destId="{8D52ADFD-F535-6847-A12B-2885D081B2E1}" srcOrd="0" destOrd="1" presId="urn:microsoft.com/office/officeart/2005/8/layout/radial1"/>
    <dgm:cxn modelId="{80AD4989-7CDD-194D-839C-90483CAAEE10}" type="presOf" srcId="{54A6ED2E-6004-E14D-9EF6-6C396BAA16B7}" destId="{2C9023B1-1DA6-6D45-870D-697104B26FF2}" srcOrd="0" destOrd="0" presId="urn:microsoft.com/office/officeart/2005/8/layout/radial1"/>
    <dgm:cxn modelId="{0A75F08A-316B-CA42-B016-58D3CDB4B354}" type="presOf" srcId="{A2610090-7D06-8B49-B62A-73ED49448A83}" destId="{F5C621AB-4C64-7645-8DD5-BA87F18B351B}" srcOrd="0" destOrd="1" presId="urn:microsoft.com/office/officeart/2005/8/layout/radial1"/>
    <dgm:cxn modelId="{3A9D8394-1A30-C245-8A83-158D2FB074C2}" srcId="{C8B6CBBD-8EB1-9849-AD41-4D9894F582D2}" destId="{AE574D0A-0A5D-5A4C-B73B-540D849954DC}" srcOrd="0" destOrd="0" parTransId="{54A6ED2E-6004-E14D-9EF6-6C396BAA16B7}" sibTransId="{3A540300-2E03-2340-939B-E4A3F802D8B0}"/>
    <dgm:cxn modelId="{13A6A19B-C8BA-954C-A618-0ED3598CC882}" srcId="{8A64AB44-795D-6E47-B38B-B132B9B6EA25}" destId="{C8B6CBBD-8EB1-9849-AD41-4D9894F582D2}" srcOrd="0" destOrd="0" parTransId="{88AB5C4F-A63E-704F-B6DF-8E14381D01DE}" sibTransId="{8CF0494E-1C41-644A-9247-4B719018A5E6}"/>
    <dgm:cxn modelId="{98927A9C-B272-C445-BAEA-FB73FA50E0AD}" type="presOf" srcId="{C8B6CBBD-8EB1-9849-AD41-4D9894F582D2}" destId="{E5A44691-27B0-B345-A929-C12D0655474B}" srcOrd="0" destOrd="0" presId="urn:microsoft.com/office/officeart/2005/8/layout/radial1"/>
    <dgm:cxn modelId="{195410B3-586C-B94A-8724-123A6F85DD20}" type="presOf" srcId="{8C9E3F8B-5A50-B24E-8C27-F2BEBC634034}" destId="{8D52ADFD-F535-6847-A12B-2885D081B2E1}" srcOrd="0" destOrd="0" presId="urn:microsoft.com/office/officeart/2005/8/layout/radial1"/>
    <dgm:cxn modelId="{A4D861BE-01AC-8C4C-AB11-327525EE434D}" srcId="{C8B6CBBD-8EB1-9849-AD41-4D9894F582D2}" destId="{8C9E3F8B-5A50-B24E-8C27-F2BEBC634034}" srcOrd="1" destOrd="0" parTransId="{F900D6EB-ABC3-EE40-A908-51143FAC3F59}" sibTransId="{582DFDF7-D71C-FA4C-9596-E3F92ACCBB06}"/>
    <dgm:cxn modelId="{D78D8FC3-61B1-8D4F-A20C-102220BDE793}" srcId="{1368C308-E342-F740-982C-0CBC1F978906}" destId="{347CA344-D587-9247-828B-C673B3D61C5D}" srcOrd="0" destOrd="0" parTransId="{53B5069E-5B14-754F-94C3-5E4AD2758612}" sibTransId="{E8F2A2CD-F831-3842-930C-B0A5E896A689}"/>
    <dgm:cxn modelId="{E98119CD-F654-9C49-9593-A55204BDCDAB}" srcId="{AE574D0A-0A5D-5A4C-B73B-540D849954DC}" destId="{A2610090-7D06-8B49-B62A-73ED49448A83}" srcOrd="0" destOrd="0" parTransId="{54ABAE52-FCF6-BB44-B36E-46FFD1B83123}" sibTransId="{3BE9D34F-354B-1A46-A58F-E8AC392A720E}"/>
    <dgm:cxn modelId="{6F4E02CF-BCA2-734E-8393-9E1D32CB1580}" type="presOf" srcId="{B49EC991-B502-4B41-81C2-05AEE75C86D3}" destId="{8D52ADFD-F535-6847-A12B-2885D081B2E1}" srcOrd="0" destOrd="2" presId="urn:microsoft.com/office/officeart/2005/8/layout/radial1"/>
    <dgm:cxn modelId="{4B6EACDC-0AB1-724F-B07C-BCB30B4FD83D}" type="presOf" srcId="{F900D6EB-ABC3-EE40-A908-51143FAC3F59}" destId="{A2D2F8A5-F1F0-6540-B9F8-1BC5F3E57893}" srcOrd="1" destOrd="0" presId="urn:microsoft.com/office/officeart/2005/8/layout/radial1"/>
    <dgm:cxn modelId="{2386B6E0-0743-4F42-B60B-6BD0952FCD09}" srcId="{1368C308-E342-F740-982C-0CBC1F978906}" destId="{7D9A0ED8-DA9B-7A41-98D4-18EEB4B1D7B1}" srcOrd="2" destOrd="0" parTransId="{07BB02BA-B4CD-B245-B9E5-461B6B07DA7C}" sibTransId="{25D688D4-414E-164F-85BA-92CF1A99E9D3}"/>
    <dgm:cxn modelId="{EC16F9E5-BF00-F546-BC75-EB5D0E31FD60}" type="presOf" srcId="{8A64AB44-795D-6E47-B38B-B132B9B6EA25}" destId="{6CC0907D-FB09-614C-A847-8205BFD65800}" srcOrd="0" destOrd="0" presId="urn:microsoft.com/office/officeart/2005/8/layout/radial1"/>
    <dgm:cxn modelId="{026EB6F9-2763-2845-90AB-74819C05573B}" type="presOf" srcId="{7D9A0ED8-DA9B-7A41-98D4-18EEB4B1D7B1}" destId="{920E4C3D-59BA-7840-8C7A-E5BA307A7922}" srcOrd="0" destOrd="3" presId="urn:microsoft.com/office/officeart/2005/8/layout/radial1"/>
    <dgm:cxn modelId="{15E33AFD-3E62-5744-9D71-0329416A6B50}" srcId="{AE574D0A-0A5D-5A4C-B73B-540D849954DC}" destId="{EB71C810-D664-6441-AA59-68F434964F8E}" srcOrd="1" destOrd="0" parTransId="{E375204B-DD1F-B04D-A18D-E3D43891F4C4}" sibTransId="{4CC32ED2-0CB2-C948-A988-0C132A35341E}"/>
    <dgm:cxn modelId="{4C36FCFF-4DE9-A04C-B5E6-37EF5DED8159}" srcId="{8C9E3F8B-5A50-B24E-8C27-F2BEBC634034}" destId="{A8C8BEBC-5DCD-7541-9E4C-93AAE7715C2B}" srcOrd="0" destOrd="0" parTransId="{A5F4E119-59E8-EB4D-859D-8074AE1374B0}" sibTransId="{D0A9CD09-A72D-CB4A-BC0A-75B88AD5273B}"/>
    <dgm:cxn modelId="{F9A9B394-2B1A-AC44-A6BD-24FDBE05189A}" type="presParOf" srcId="{6CC0907D-FB09-614C-A847-8205BFD65800}" destId="{E5A44691-27B0-B345-A929-C12D0655474B}" srcOrd="0" destOrd="0" presId="urn:microsoft.com/office/officeart/2005/8/layout/radial1"/>
    <dgm:cxn modelId="{5C2652D9-D826-2640-AB9D-3DC37C1B1705}" type="presParOf" srcId="{6CC0907D-FB09-614C-A847-8205BFD65800}" destId="{2C9023B1-1DA6-6D45-870D-697104B26FF2}" srcOrd="1" destOrd="0" presId="urn:microsoft.com/office/officeart/2005/8/layout/radial1"/>
    <dgm:cxn modelId="{096266D1-0928-C44F-82AE-80EE4492D21A}" type="presParOf" srcId="{2C9023B1-1DA6-6D45-870D-697104B26FF2}" destId="{57E65D5E-73A8-AA46-BB39-B5AB99213A6C}" srcOrd="0" destOrd="0" presId="urn:microsoft.com/office/officeart/2005/8/layout/radial1"/>
    <dgm:cxn modelId="{69C7BC09-2362-204A-90F8-E478A59EBBA1}" type="presParOf" srcId="{6CC0907D-FB09-614C-A847-8205BFD65800}" destId="{F5C621AB-4C64-7645-8DD5-BA87F18B351B}" srcOrd="2" destOrd="0" presId="urn:microsoft.com/office/officeart/2005/8/layout/radial1"/>
    <dgm:cxn modelId="{DE878D7D-3322-AE47-8840-2C87AE7502D3}" type="presParOf" srcId="{6CC0907D-FB09-614C-A847-8205BFD65800}" destId="{E5FD9815-FA1F-094B-A867-2620D712EA87}" srcOrd="3" destOrd="0" presId="urn:microsoft.com/office/officeart/2005/8/layout/radial1"/>
    <dgm:cxn modelId="{403842A0-EF2D-3540-A9BB-F9786E84B1D0}" type="presParOf" srcId="{E5FD9815-FA1F-094B-A867-2620D712EA87}" destId="{A2D2F8A5-F1F0-6540-B9F8-1BC5F3E57893}" srcOrd="0" destOrd="0" presId="urn:microsoft.com/office/officeart/2005/8/layout/radial1"/>
    <dgm:cxn modelId="{87D0A6CD-2FD5-6144-9A60-8E4921A048DD}" type="presParOf" srcId="{6CC0907D-FB09-614C-A847-8205BFD65800}" destId="{8D52ADFD-F535-6847-A12B-2885D081B2E1}" srcOrd="4" destOrd="0" presId="urn:microsoft.com/office/officeart/2005/8/layout/radial1"/>
    <dgm:cxn modelId="{106D6AE0-4669-AE42-B106-E8F5A4820418}" type="presParOf" srcId="{6CC0907D-FB09-614C-A847-8205BFD65800}" destId="{3C6D2D49-0F61-A243-855F-186A1A2288F2}" srcOrd="5" destOrd="0" presId="urn:microsoft.com/office/officeart/2005/8/layout/radial1"/>
    <dgm:cxn modelId="{6E50B116-37DE-004B-B33D-96DAA4357991}" type="presParOf" srcId="{3C6D2D49-0F61-A243-855F-186A1A2288F2}" destId="{A158D610-7DDF-C246-BFE8-07B921B7C978}" srcOrd="0" destOrd="0" presId="urn:microsoft.com/office/officeart/2005/8/layout/radial1"/>
    <dgm:cxn modelId="{70BF3FB4-D5B6-9848-A246-F5208766FC0C}" type="presParOf" srcId="{6CC0907D-FB09-614C-A847-8205BFD65800}" destId="{920E4C3D-59BA-7840-8C7A-E5BA307A7922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44691-27B0-B345-A929-C12D0655474B}">
      <dsp:nvSpPr>
        <dsp:cNvPr id="0" name=""/>
        <dsp:cNvSpPr/>
      </dsp:nvSpPr>
      <dsp:spPr>
        <a:xfrm flipH="1">
          <a:off x="5132281" y="285308"/>
          <a:ext cx="2197549" cy="1886105"/>
        </a:xfrm>
        <a:prstGeom prst="ellipse">
          <a:avLst/>
        </a:prstGeom>
        <a:solidFill>
          <a:schemeClr val="tx2">
            <a:lumMod val="50000"/>
          </a:schemeClr>
        </a:solidFill>
        <a:ln w="1587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Types of variables</a:t>
          </a:r>
          <a:endParaRPr lang="en-IN" sz="2800" kern="1200" dirty="0">
            <a:solidFill>
              <a:schemeClr val="bg1"/>
            </a:solidFill>
          </a:endParaRPr>
        </a:p>
      </dsp:txBody>
      <dsp:txXfrm>
        <a:off x="5454105" y="561522"/>
        <a:ext cx="1553901" cy="1333677"/>
      </dsp:txXfrm>
    </dsp:sp>
    <dsp:sp modelId="{2C9023B1-1DA6-6D45-870D-697104B26FF2}">
      <dsp:nvSpPr>
        <dsp:cNvPr id="0" name=""/>
        <dsp:cNvSpPr/>
      </dsp:nvSpPr>
      <dsp:spPr>
        <a:xfrm rot="8648679">
          <a:off x="4409669" y="2137275"/>
          <a:ext cx="1083557" cy="31698"/>
        </a:xfrm>
        <a:custGeom>
          <a:avLst/>
          <a:gdLst/>
          <a:ahLst/>
          <a:cxnLst/>
          <a:rect l="0" t="0" r="0" b="0"/>
          <a:pathLst>
            <a:path>
              <a:moveTo>
                <a:pt x="0" y="15849"/>
              </a:moveTo>
              <a:lnTo>
                <a:pt x="1083557" y="1584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924358" y="2126035"/>
        <a:ext cx="54177" cy="54177"/>
      </dsp:txXfrm>
    </dsp:sp>
    <dsp:sp modelId="{F5C621AB-4C64-7645-8DD5-BA87F18B351B}">
      <dsp:nvSpPr>
        <dsp:cNvPr id="0" name=""/>
        <dsp:cNvSpPr/>
      </dsp:nvSpPr>
      <dsp:spPr>
        <a:xfrm>
          <a:off x="2658871" y="2087534"/>
          <a:ext cx="2066013" cy="1951744"/>
        </a:xfrm>
        <a:prstGeom prst="ellipse">
          <a:avLst/>
        </a:prstGeom>
        <a:solidFill>
          <a:schemeClr val="bg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Applicant's Age &amp; Demographic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Annual Income.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Relative population.</a:t>
          </a:r>
        </a:p>
      </dsp:txBody>
      <dsp:txXfrm>
        <a:off x="2961432" y="2373360"/>
        <a:ext cx="1460891" cy="1380092"/>
      </dsp:txXfrm>
    </dsp:sp>
    <dsp:sp modelId="{E5FD9815-FA1F-094B-A867-2620D712EA87}">
      <dsp:nvSpPr>
        <dsp:cNvPr id="0" name=""/>
        <dsp:cNvSpPr/>
      </dsp:nvSpPr>
      <dsp:spPr>
        <a:xfrm rot="2057347">
          <a:off x="6993621" y="2116000"/>
          <a:ext cx="1124880" cy="31698"/>
        </a:xfrm>
        <a:custGeom>
          <a:avLst/>
          <a:gdLst/>
          <a:ahLst/>
          <a:cxnLst/>
          <a:rect l="0" t="0" r="0" b="0"/>
          <a:pathLst>
            <a:path>
              <a:moveTo>
                <a:pt x="0" y="15849"/>
              </a:moveTo>
              <a:lnTo>
                <a:pt x="1124880" y="1584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527939" y="2103728"/>
        <a:ext cx="56244" cy="56244"/>
      </dsp:txXfrm>
    </dsp:sp>
    <dsp:sp modelId="{8D52ADFD-F535-6847-A12B-2885D081B2E1}">
      <dsp:nvSpPr>
        <dsp:cNvPr id="0" name=""/>
        <dsp:cNvSpPr/>
      </dsp:nvSpPr>
      <dsp:spPr>
        <a:xfrm>
          <a:off x="7841679" y="2032274"/>
          <a:ext cx="1991453" cy="1946586"/>
        </a:xfrm>
        <a:prstGeom prst="ellipse">
          <a:avLst/>
        </a:prstGeom>
        <a:solidFill>
          <a:schemeClr val="bg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Loan Information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Credit Amount.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Type of Credit</a:t>
          </a:r>
          <a:r>
            <a:rPr lang="en-IN" sz="1700" kern="1200" dirty="0"/>
            <a:t>.</a:t>
          </a:r>
        </a:p>
      </dsp:txBody>
      <dsp:txXfrm>
        <a:off x="8133321" y="2317345"/>
        <a:ext cx="1408169" cy="1376444"/>
      </dsp:txXfrm>
    </dsp:sp>
    <dsp:sp modelId="{3C6D2D49-0F61-A243-855F-186A1A2288F2}">
      <dsp:nvSpPr>
        <dsp:cNvPr id="0" name=""/>
        <dsp:cNvSpPr/>
      </dsp:nvSpPr>
      <dsp:spPr>
        <a:xfrm rot="5423510">
          <a:off x="5517455" y="2857880"/>
          <a:ext cx="1404696" cy="31698"/>
        </a:xfrm>
        <a:custGeom>
          <a:avLst/>
          <a:gdLst/>
          <a:ahLst/>
          <a:cxnLst/>
          <a:rect l="0" t="0" r="0" b="0"/>
          <a:pathLst>
            <a:path>
              <a:moveTo>
                <a:pt x="0" y="15849"/>
              </a:moveTo>
              <a:lnTo>
                <a:pt x="1404696" y="1584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6184685" y="2838612"/>
        <a:ext cx="70234" cy="70234"/>
      </dsp:txXfrm>
    </dsp:sp>
    <dsp:sp modelId="{920E4C3D-59BA-7840-8C7A-E5BA307A7922}">
      <dsp:nvSpPr>
        <dsp:cNvPr id="0" name=""/>
        <dsp:cNvSpPr/>
      </dsp:nvSpPr>
      <dsp:spPr>
        <a:xfrm>
          <a:off x="5212463" y="3576038"/>
          <a:ext cx="1991453" cy="1991453"/>
        </a:xfrm>
        <a:prstGeom prst="ellipse">
          <a:avLst/>
        </a:prstGeom>
        <a:solidFill>
          <a:schemeClr val="bg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Customer Behaviour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Loan Purpose.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Education type.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Family Status.</a:t>
          </a:r>
        </a:p>
      </dsp:txBody>
      <dsp:txXfrm>
        <a:off x="5504105" y="3867680"/>
        <a:ext cx="1408169" cy="14081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16FE7-BEB5-5E4A-B033-73EBF5A81CD3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051ED377-F248-A141-B981-C9124141CF8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702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16FE7-BEB5-5E4A-B033-73EBF5A81CD3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D377-F248-A141-B981-C9124141C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0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16FE7-BEB5-5E4A-B033-73EBF5A81CD3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D377-F248-A141-B981-C9124141C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75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16FE7-BEB5-5E4A-B033-73EBF5A81CD3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D377-F248-A141-B981-C9124141CF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385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16FE7-BEB5-5E4A-B033-73EBF5A81CD3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D377-F248-A141-B981-C9124141C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16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16FE7-BEB5-5E4A-B033-73EBF5A81CD3}" type="datetimeFigureOut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D377-F248-A141-B981-C9124141CF8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552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16FE7-BEB5-5E4A-B033-73EBF5A81CD3}" type="datetimeFigureOut">
              <a:rPr lang="en-US" smtClean="0"/>
              <a:t>6/27/23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D377-F248-A141-B981-C9124141C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92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16FE7-BEB5-5E4A-B033-73EBF5A81CD3}" type="datetimeFigureOut">
              <a:rPr lang="en-US" smtClean="0"/>
              <a:t>6/27/23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D377-F248-A141-B981-C9124141CF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14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16FE7-BEB5-5E4A-B033-73EBF5A81CD3}" type="datetimeFigureOut">
              <a:rPr lang="en-US" smtClean="0"/>
              <a:t>6/27/23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D377-F248-A141-B981-C9124141C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16FE7-BEB5-5E4A-B033-73EBF5A81CD3}" type="datetimeFigureOut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D377-F248-A141-B981-C9124141C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39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16FE7-BEB5-5E4A-B033-73EBF5A81CD3}" type="datetimeFigureOut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D377-F248-A141-B981-C9124141C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78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92616FE7-BEB5-5E4A-B033-73EBF5A81CD3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ED377-F248-A141-B981-C9124141CF84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B2929-6E48-9235-7946-733886E8F37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27688" y="6560820"/>
            <a:ext cx="957262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Juniper Business Use Only</a:t>
            </a:r>
          </a:p>
        </p:txBody>
      </p:sp>
    </p:spTree>
    <p:extLst>
      <p:ext uri="{BB962C8B-B14F-4D97-AF65-F5344CB8AC3E}">
        <p14:creationId xmlns:p14="http://schemas.microsoft.com/office/powerpoint/2010/main" val="980692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61" r:id="rId1"/>
    <p:sldLayoutId id="2147484562" r:id="rId2"/>
    <p:sldLayoutId id="2147484563" r:id="rId3"/>
    <p:sldLayoutId id="2147484564" r:id="rId4"/>
    <p:sldLayoutId id="2147484565" r:id="rId5"/>
    <p:sldLayoutId id="2147484566" r:id="rId6"/>
    <p:sldLayoutId id="2147484567" r:id="rId7"/>
    <p:sldLayoutId id="2147484568" r:id="rId8"/>
    <p:sldLayoutId id="2147484569" r:id="rId9"/>
    <p:sldLayoutId id="2147484570" r:id="rId10"/>
    <p:sldLayoutId id="21474845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3" name="Picture 11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3DFF462-DA47-1375-4056-02A3D2E1F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8460" y="2465840"/>
            <a:ext cx="5070704" cy="711068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latin typeface="Monotype Corsiva" panose="03010101010201010101" pitchFamily="66" charset="0"/>
              </a:rPr>
              <a:t>Credit EDA Assignment</a:t>
            </a:r>
            <a:endParaRPr lang="en-US" sz="3600" dirty="0">
              <a:solidFill>
                <a:srgbClr val="1F2D29"/>
              </a:solidFill>
              <a:latin typeface="Monotype Corsiva" panose="03010101010201010101" pitchFamily="66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F4BCBA0-32E9-305A-4FD2-AC5F400B4F1C}"/>
              </a:ext>
            </a:extLst>
          </p:cNvPr>
          <p:cNvSpPr txBox="1">
            <a:spLocks/>
          </p:cNvSpPr>
          <p:nvPr/>
        </p:nvSpPr>
        <p:spPr>
          <a:xfrm>
            <a:off x="5553348" y="2531831"/>
            <a:ext cx="4355178" cy="113842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600" dirty="0">
              <a:solidFill>
                <a:srgbClr val="1F2D29"/>
              </a:solidFill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BBDDDA5B-6505-5162-2AAB-4C6CDBDB1A78}"/>
              </a:ext>
            </a:extLst>
          </p:cNvPr>
          <p:cNvSpPr txBox="1">
            <a:spLocks/>
          </p:cNvSpPr>
          <p:nvPr/>
        </p:nvSpPr>
        <p:spPr>
          <a:xfrm>
            <a:off x="9908526" y="5973457"/>
            <a:ext cx="2675164" cy="711068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800" dirty="0">
                <a:latin typeface="Monotype Corsiva" panose="03010101010201010101" pitchFamily="66" charset="0"/>
              </a:rPr>
              <a:t>Deeksha Sethi</a:t>
            </a:r>
            <a:endParaRPr lang="en-US" sz="2800" dirty="0">
              <a:solidFill>
                <a:srgbClr val="1F2D29"/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297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5155-C862-C62A-81EE-C8C7524B7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663" y="448827"/>
            <a:ext cx="7958331" cy="107722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Distribution Of Total Income with Occupation Type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Content Placeholder 4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BEE72970-D942-7999-A355-FD601822C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8943" y="1301524"/>
            <a:ext cx="5758543" cy="52190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5F621B-370F-2699-BC88-E39D645D206D}"/>
              </a:ext>
            </a:extLst>
          </p:cNvPr>
          <p:cNvSpPr txBox="1"/>
          <p:nvPr/>
        </p:nvSpPr>
        <p:spPr>
          <a:xfrm>
            <a:off x="1447799" y="2340542"/>
            <a:ext cx="327660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Managers are having higher income than other.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Outliers are present for all Occupation types. Realty Agents, Barmen staff, have very less outliers.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Cleaning staff has less income.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641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8F4CA2-62F0-C332-E78E-4CE10A1C833A}"/>
              </a:ext>
            </a:extLst>
          </p:cNvPr>
          <p:cNvSpPr txBox="1"/>
          <p:nvPr/>
        </p:nvSpPr>
        <p:spPr>
          <a:xfrm>
            <a:off x="1415144" y="2344087"/>
            <a:ext cx="33745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Managers are having higher credits than other.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Outliers are present for all Occupation types.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Low skill labourers has minimum credits.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4B713E-1C6C-ADF1-0000-9277F32695B5}"/>
              </a:ext>
            </a:extLst>
          </p:cNvPr>
          <p:cNvSpPr txBox="1"/>
          <p:nvPr/>
        </p:nvSpPr>
        <p:spPr>
          <a:xfrm>
            <a:off x="2538844" y="392146"/>
            <a:ext cx="7195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Distribution Of Credit Amount with Occupation Type</a:t>
            </a:r>
            <a:endParaRPr lang="en-US" sz="2400" dirty="0"/>
          </a:p>
        </p:txBody>
      </p:sp>
      <p:pic>
        <p:nvPicPr>
          <p:cNvPr id="11" name="Picture 10" descr="A picture containing text, diagram&#10;&#10;Description automatically generated">
            <a:extLst>
              <a:ext uri="{FF2B5EF4-FFF2-40B4-BE49-F238E27FC236}">
                <a16:creationId xmlns:a16="http://schemas.microsoft.com/office/drawing/2014/main" id="{9950CA72-D0FC-37F6-4CD2-2EB574C2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629" y="1055913"/>
            <a:ext cx="5725885" cy="568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78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chemeClr val="accent6">
                <a:lumMod val="67000"/>
              </a:schemeClr>
            </a:gs>
            <a:gs pos="20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466B7-D651-BCA3-A519-CA7BAAF1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840" y="1358972"/>
            <a:ext cx="10287417" cy="90561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3200" dirty="0"/>
              <a:t>Defaulters, Target=1</a:t>
            </a:r>
            <a:br>
              <a:rPr lang="en-US" sz="3200" dirty="0"/>
            </a:br>
            <a:br>
              <a:rPr lang="en-US" sz="3200" dirty="0">
                <a:solidFill>
                  <a:srgbClr val="FFFF00"/>
                </a:solidFill>
              </a:rPr>
            </a:b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F071EF-DB30-AD26-6531-2DDD5EFB4141}"/>
              </a:ext>
            </a:extLst>
          </p:cNvPr>
          <p:cNvSpPr txBox="1">
            <a:spLocks/>
          </p:cNvSpPr>
          <p:nvPr/>
        </p:nvSpPr>
        <p:spPr>
          <a:xfrm>
            <a:off x="1643326" y="2766274"/>
            <a:ext cx="10287417" cy="2720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Categorical Univariate Analysis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0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Correlation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0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Bivariate Analysis</a:t>
            </a:r>
          </a:p>
        </p:txBody>
      </p:sp>
    </p:spTree>
    <p:extLst>
      <p:ext uri="{BB962C8B-B14F-4D97-AF65-F5344CB8AC3E}">
        <p14:creationId xmlns:p14="http://schemas.microsoft.com/office/powerpoint/2010/main" val="315640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6D992-5CA1-E6DA-186B-B4752B0FB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45701" y="601123"/>
            <a:ext cx="7392319" cy="73430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Distribution Of Income Type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7FDE26-C347-366E-B556-58E63617C77A}"/>
              </a:ext>
            </a:extLst>
          </p:cNvPr>
          <p:cNvSpPr txBox="1">
            <a:spLocks/>
          </p:cNvSpPr>
          <p:nvPr/>
        </p:nvSpPr>
        <p:spPr>
          <a:xfrm>
            <a:off x="1299990" y="1176968"/>
            <a:ext cx="7732004" cy="734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FF6C4-9D44-42C9-2EA5-2B0C75DE001D}"/>
              </a:ext>
            </a:extLst>
          </p:cNvPr>
          <p:cNvSpPr txBox="1"/>
          <p:nvPr/>
        </p:nvSpPr>
        <p:spPr>
          <a:xfrm>
            <a:off x="1013026" y="2631463"/>
            <a:ext cx="42992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For income type 'working', 'commercial associate',  the number of credits are maximum.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No credits for income type ‘Maternity leave’.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Females are having more credits than male.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When we compare this graph (Defaulters) with graph plotted for (Non-defaulters), Businessman, Students data is not </a:t>
            </a:r>
            <a:b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present, means they didn't do any default or has difficulty in repayment of loans</a:t>
            </a:r>
            <a:r>
              <a:rPr lang="en-IN" sz="1500" dirty="0">
                <a:solidFill>
                  <a:srgbClr val="6A8759"/>
                </a:solidFill>
                <a:effectLst/>
              </a:rPr>
              <a:t>.</a:t>
            </a: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20B8A2F1-E54D-4CEE-30C5-49ACC9B32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484" y="1396563"/>
            <a:ext cx="5551144" cy="514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52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6D992-5CA1-E6DA-186B-B4752B0FB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3867" y="442663"/>
            <a:ext cx="7480454" cy="73430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Distribution Of Annual Income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7FDE26-C347-366E-B556-58E63617C77A}"/>
              </a:ext>
            </a:extLst>
          </p:cNvPr>
          <p:cNvSpPr txBox="1">
            <a:spLocks/>
          </p:cNvSpPr>
          <p:nvPr/>
        </p:nvSpPr>
        <p:spPr>
          <a:xfrm>
            <a:off x="1274218" y="1176968"/>
            <a:ext cx="7732004" cy="734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FF6C4-9D44-42C9-2EA5-2B0C75DE001D}"/>
              </a:ext>
            </a:extLst>
          </p:cNvPr>
          <p:cNvSpPr txBox="1"/>
          <p:nvPr/>
        </p:nvSpPr>
        <p:spPr>
          <a:xfrm>
            <a:off x="1513768" y="2499331"/>
            <a:ext cx="321063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Income range from 90000 to 180000 is having a greater number of credits and Female are leading male for this range.</a:t>
            </a:r>
          </a:p>
          <a:p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In general, Male counts are higher than female.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Count is less for range 630000 and above.</a:t>
            </a: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picture containing screenshot, text, plot, line&#10;&#10;Description automatically generated">
            <a:extLst>
              <a:ext uri="{FF2B5EF4-FFF2-40B4-BE49-F238E27FC236}">
                <a16:creationId xmlns:a16="http://schemas.microsoft.com/office/drawing/2014/main" id="{0CEB65B1-03D3-07DA-5A77-40DA5BB78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967" y="1068636"/>
            <a:ext cx="6061890" cy="567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61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6D992-5CA1-E6DA-186B-B4752B0FB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2013" y="523596"/>
            <a:ext cx="7480454" cy="734305"/>
          </a:xfrm>
          <a:effectLst/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Distribution Of Organization Type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7FDE26-C347-366E-B556-58E63617C77A}"/>
              </a:ext>
            </a:extLst>
          </p:cNvPr>
          <p:cNvSpPr txBox="1">
            <a:spLocks/>
          </p:cNvSpPr>
          <p:nvPr/>
        </p:nvSpPr>
        <p:spPr>
          <a:xfrm>
            <a:off x="1299990" y="1176968"/>
            <a:ext cx="7732004" cy="734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FF6C4-9D44-42C9-2EA5-2B0C75DE001D}"/>
              </a:ext>
            </a:extLst>
          </p:cNvPr>
          <p:cNvSpPr txBox="1"/>
          <p:nvPr/>
        </p:nvSpPr>
        <p:spPr>
          <a:xfrm>
            <a:off x="1299990" y="2806469"/>
            <a:ext cx="2855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Clients which have applied for loans are from organization types- 'Business entity Type 3',</a:t>
            </a:r>
            <a:b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'Self employed', 'Other' , 'Medicine' and 'Government’.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Less clients are from Industry type 8,Trade type 5.</a:t>
            </a: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picture containing screenshot, line, colorfulness, text&#10;&#10;Description automatically generated">
            <a:extLst>
              <a:ext uri="{FF2B5EF4-FFF2-40B4-BE49-F238E27FC236}">
                <a16:creationId xmlns:a16="http://schemas.microsoft.com/office/drawing/2014/main" id="{09ABF406-37E6-923A-2DD2-AA4C44C5D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096" y="1157688"/>
            <a:ext cx="5860973" cy="553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96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43D185-E6AF-8E95-B374-2F934640DE55}"/>
              </a:ext>
            </a:extLst>
          </p:cNvPr>
          <p:cNvSpPr txBox="1"/>
          <p:nvPr/>
        </p:nvSpPr>
        <p:spPr>
          <a:xfrm>
            <a:off x="960699" y="2124607"/>
            <a:ext cx="31873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Client's social surroundings with observable 30 DPD (days past due) increases linearly with  defaulted on 30 DPD (days past due).</a:t>
            </a:r>
            <a:b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Age is inversely proportional to family count.</a:t>
            </a:r>
            <a:b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In densely populated area, number of children are less. It is inversely proportional. More densely populated,  less is the children count and vice-versa.</a:t>
            </a:r>
            <a:b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Annual Income is inversely proportional to the age.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picture containing text, screenshot, diagram, parallel&#10;&#10;Description automatically generated">
            <a:extLst>
              <a:ext uri="{FF2B5EF4-FFF2-40B4-BE49-F238E27FC236}">
                <a16:creationId xmlns:a16="http://schemas.microsoft.com/office/drawing/2014/main" id="{4AB4E858-F35D-3134-D806-DA93D1E61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717" y="685800"/>
            <a:ext cx="6998001" cy="5995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D6ADA0-26F5-41B3-E258-24677BAE9B24}"/>
              </a:ext>
            </a:extLst>
          </p:cNvPr>
          <p:cNvSpPr txBox="1"/>
          <p:nvPr/>
        </p:nvSpPr>
        <p:spPr>
          <a:xfrm>
            <a:off x="2264229" y="948621"/>
            <a:ext cx="16930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Correlation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44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5155-C862-C62A-81EE-C8C7524B7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663" y="448827"/>
            <a:ext cx="7958331" cy="107722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Distribution Of Total Income with Occupation Type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5F621B-370F-2699-BC88-E39D645D206D}"/>
              </a:ext>
            </a:extLst>
          </p:cNvPr>
          <p:cNvSpPr txBox="1"/>
          <p:nvPr/>
        </p:nvSpPr>
        <p:spPr>
          <a:xfrm>
            <a:off x="1447799" y="2340542"/>
            <a:ext cx="3276600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Managers are having higher income than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Outliers are present for all Occupation types. Realty Agents, Barmen staff, IT staff are having very less outliers.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Cleaning staff has less income</a:t>
            </a:r>
            <a:r>
              <a:rPr lang="en-IN" sz="16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endParaRPr lang="en-US" dirty="0"/>
          </a:p>
        </p:txBody>
      </p:sp>
      <p:pic>
        <p:nvPicPr>
          <p:cNvPr id="8" name="Picture 7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A7FF641F-0461-A9B9-4BB7-557C2983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828" y="987441"/>
            <a:ext cx="5502980" cy="570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7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8F4CA2-62F0-C332-E78E-4CE10A1C833A}"/>
              </a:ext>
            </a:extLst>
          </p:cNvPr>
          <p:cNvSpPr txBox="1"/>
          <p:nvPr/>
        </p:nvSpPr>
        <p:spPr>
          <a:xfrm>
            <a:off x="1415144" y="2344087"/>
            <a:ext cx="347254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Managers are having higher credits than other.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Outliers are present for all Occupation types.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Low skill labourers has minimum credits.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4B713E-1C6C-ADF1-0000-9277F32695B5}"/>
              </a:ext>
            </a:extLst>
          </p:cNvPr>
          <p:cNvSpPr txBox="1"/>
          <p:nvPr/>
        </p:nvSpPr>
        <p:spPr>
          <a:xfrm>
            <a:off x="2538844" y="392146"/>
            <a:ext cx="7195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Distribution Of Credit Amount with Occupation Type</a:t>
            </a:r>
            <a:endParaRPr lang="en-US" sz="2400" dirty="0"/>
          </a:p>
        </p:txBody>
      </p:sp>
      <p:pic>
        <p:nvPicPr>
          <p:cNvPr id="3" name="Picture 2" descr="A picture containing text, diagram&#10;&#10;Description automatically generated">
            <a:extLst>
              <a:ext uri="{FF2B5EF4-FFF2-40B4-BE49-F238E27FC236}">
                <a16:creationId xmlns:a16="http://schemas.microsoft.com/office/drawing/2014/main" id="{A7A9E4D0-0635-7C54-C0D0-F211220F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914" y="1110342"/>
            <a:ext cx="5512358" cy="54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61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66B7-D651-BCA3-A519-CA7BAAF1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840" y="1358972"/>
            <a:ext cx="10287417" cy="90561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3200" dirty="0"/>
              <a:t>Merged Data frames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F071EF-DB30-AD26-6531-2DDD5EFB4141}"/>
              </a:ext>
            </a:extLst>
          </p:cNvPr>
          <p:cNvSpPr txBox="1">
            <a:spLocks/>
          </p:cNvSpPr>
          <p:nvPr/>
        </p:nvSpPr>
        <p:spPr>
          <a:xfrm>
            <a:off x="1643326" y="2766274"/>
            <a:ext cx="10287417" cy="2720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Univariate Analysis</a:t>
            </a:r>
          </a:p>
          <a:p>
            <a:pPr algn="l"/>
            <a:endParaRPr lang="en-US" sz="2800" dirty="0">
              <a:solidFill>
                <a:srgbClr val="FFFF0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Bivariate Analysis</a:t>
            </a:r>
          </a:p>
        </p:txBody>
      </p:sp>
    </p:spTree>
    <p:extLst>
      <p:ext uri="{BB962C8B-B14F-4D97-AF65-F5344CB8AC3E}">
        <p14:creationId xmlns:p14="http://schemas.microsoft.com/office/powerpoint/2010/main" val="212888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07E60-6A36-9CE1-4905-6F19DDE5C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728" y="587943"/>
            <a:ext cx="8763436" cy="109378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Background &amp; Business Objective- Credit EDA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DBE42-4260-B101-B088-CE2975672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48" y="1445078"/>
            <a:ext cx="9993088" cy="48249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Background:</a:t>
            </a:r>
          </a:p>
          <a:p>
            <a:pPr marL="0" indent="0">
              <a:buNone/>
            </a:pPr>
            <a:r>
              <a:rPr lang="en-IN" sz="1400" dirty="0">
                <a:latin typeface="Calibri" panose="020F0502020204030204" pitchFamily="34" charset="0"/>
              </a:rPr>
              <a:t>A bank is a financial institution that provides a range of services related to money, finance, and banking. Borrowers apply for loan or credit, there are possibly two risks associated with with the bank’s decision-</a:t>
            </a:r>
          </a:p>
          <a:p>
            <a:pPr marL="0" indent="0">
              <a:buNone/>
            </a:pPr>
            <a:r>
              <a:rPr lang="en-IN" sz="1400" dirty="0">
                <a:latin typeface="Calibri" panose="020F0502020204030204" pitchFamily="34" charset="0"/>
              </a:rPr>
              <a:t> If the applicant is likely to repay the loan:</a:t>
            </a:r>
          </a:p>
          <a:p>
            <a:r>
              <a:rPr lang="en-IN" sz="1400" dirty="0">
                <a:latin typeface="Calibri" panose="020F0502020204030204" pitchFamily="34" charset="0"/>
              </a:rPr>
              <a:t>not approving the loan results in a loss of business to the company.</a:t>
            </a:r>
          </a:p>
          <a:p>
            <a:r>
              <a:rPr lang="en-IN" sz="1400" dirty="0">
                <a:latin typeface="Calibri" panose="020F0502020204030204" pitchFamily="34" charset="0"/>
              </a:rPr>
              <a:t>he/she is likely to default, then approving the loan may lead to a financial loss for the company.</a:t>
            </a:r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r>
              <a:rPr lang="en-US" sz="1600" dirty="0"/>
              <a:t>Business Objective:</a:t>
            </a:r>
          </a:p>
          <a:p>
            <a:pPr marL="0" indent="0">
              <a:buNone/>
            </a:pPr>
            <a:r>
              <a:rPr lang="en-IN" sz="1400" dirty="0">
                <a:effectLst/>
                <a:latin typeface="Calibri" panose="020F0502020204030204" pitchFamily="34" charset="0"/>
              </a:rPr>
              <a:t>To identify variables which are strong indicators of default and potentially use the insights in approval / rejection decision making.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68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DAF7-F639-0251-F3CE-0CA0F2B22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975" y="369086"/>
            <a:ext cx="6879772" cy="102531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Distribution of Cash Loan Purpose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DC6F0-66AE-4E67-0529-4603A2EFDF94}"/>
              </a:ext>
            </a:extLst>
          </p:cNvPr>
          <p:cNvSpPr txBox="1"/>
          <p:nvPr/>
        </p:nvSpPr>
        <p:spPr>
          <a:xfrm>
            <a:off x="1132116" y="1654629"/>
            <a:ext cx="3570514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Maximum approved loans are for Others.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Most of loans are refused for the people who have 'Repairs' as their purpose.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Education as a purpose has almost equal number of Rejections and Approvals.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No offers are cancelled when purpose is Money for 3rd person, refusal to name the goal.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Buying a new car, buying an used car, buying a home or annex, Payments on other loans etc. are having more rejections</a:t>
            </a:r>
          </a:p>
          <a:p>
            <a:endParaRPr lang="en-US" dirty="0"/>
          </a:p>
        </p:txBody>
      </p:sp>
      <p:pic>
        <p:nvPicPr>
          <p:cNvPr id="4" name="Picture 3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660E0D3E-DC70-EE15-863F-BD31043FF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363" y="881743"/>
            <a:ext cx="5840521" cy="590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71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DAF7-F639-0251-F3CE-0CA0F2B22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28" y="401743"/>
            <a:ext cx="6879772" cy="102531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Distribution of Credit Amount with Housing Type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DC6F0-66AE-4E67-0529-4603A2EFDF94}"/>
              </a:ext>
            </a:extLst>
          </p:cNvPr>
          <p:cNvSpPr txBox="1"/>
          <p:nvPr/>
        </p:nvSpPr>
        <p:spPr>
          <a:xfrm>
            <a:off x="1186545" y="2231572"/>
            <a:ext cx="35705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Those who have their own House/Apartments, Municipal Apartments are more likely to repay loan on time.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Those who are living in Office apartment, Co-op apartments are more likely have more difficulties repaying loan than others.</a:t>
            </a:r>
          </a:p>
          <a:p>
            <a:endParaRPr lang="en-US" dirty="0"/>
          </a:p>
        </p:txBody>
      </p:sp>
      <p:pic>
        <p:nvPicPr>
          <p:cNvPr id="4" name="Picture 3" descr="A picture containing text, line, font, parallel&#10;&#10;Description automatically generated">
            <a:extLst>
              <a:ext uri="{FF2B5EF4-FFF2-40B4-BE49-F238E27FC236}">
                <a16:creationId xmlns:a16="http://schemas.microsoft.com/office/drawing/2014/main" id="{5ECC2F18-25BD-08CD-C792-D256D694F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59" y="1045028"/>
            <a:ext cx="6389914" cy="554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21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DAF7-F639-0251-F3CE-0CA0F2B22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28" y="401743"/>
            <a:ext cx="6879772" cy="102531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Distribution of Credit Amount with Income Type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DC6F0-66AE-4E67-0529-4603A2EFDF94}"/>
              </a:ext>
            </a:extLst>
          </p:cNvPr>
          <p:cNvSpPr txBox="1"/>
          <p:nvPr/>
        </p:nvSpPr>
        <p:spPr>
          <a:xfrm>
            <a:off x="1186545" y="2531124"/>
            <a:ext cx="3135084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Students are paying loans on time. There are no defaulters.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Those who are on Maternity leave are having difficulties repaying loan.</a:t>
            </a:r>
          </a:p>
          <a:p>
            <a:endParaRPr lang="en-US" dirty="0"/>
          </a:p>
        </p:txBody>
      </p:sp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A5B2788-EFDB-75C8-BA8F-CF9E58901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059" y="1221202"/>
            <a:ext cx="6411684" cy="52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74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66B7-D651-BCA3-A519-CA7BAAF1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12" y="988858"/>
            <a:ext cx="10287417" cy="90561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dirty="0"/>
              <a:t>Conclusion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F071EF-DB30-AD26-6531-2DDD5EFB4141}"/>
              </a:ext>
            </a:extLst>
          </p:cNvPr>
          <p:cNvSpPr txBox="1">
            <a:spLocks/>
          </p:cNvSpPr>
          <p:nvPr/>
        </p:nvSpPr>
        <p:spPr>
          <a:xfrm>
            <a:off x="1183534" y="1992443"/>
            <a:ext cx="9546771" cy="44083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FFFF00"/>
                </a:solidFill>
              </a:rPr>
              <a:t>People living in own House/Apartments, Municipal Apartments should be targeted for giving loans as they are more likely to make successful repay of loan when compared to Co-op apartments 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IN" sz="1800" dirty="0">
              <a:solidFill>
                <a:srgbClr val="FFFF00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FFFF00"/>
                </a:solidFill>
              </a:rPr>
              <a:t>We should focus on giving loans to Students as there are no defaulters for this Income Type.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IN" sz="1800" dirty="0">
              <a:solidFill>
                <a:srgbClr val="FFFF00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FFFF00"/>
                </a:solidFill>
              </a:rPr>
              <a:t>People taking loan for Purpose not clear, Repairs and mentioned as Others are more likely to have Repayment difficulties.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IN" sz="1800" dirty="0">
              <a:solidFill>
                <a:srgbClr val="FFFF00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FFFF00"/>
                </a:solidFill>
              </a:rPr>
              <a:t>People with family status- Widows and Separated people have more difficulty repaying loan.</a:t>
            </a:r>
          </a:p>
        </p:txBody>
      </p:sp>
    </p:spTree>
    <p:extLst>
      <p:ext uri="{BB962C8B-B14F-4D97-AF65-F5344CB8AC3E}">
        <p14:creationId xmlns:p14="http://schemas.microsoft.com/office/powerpoint/2010/main" val="99569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C466B7-D651-BCA3-A519-CA7BAAF1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336" y="2629637"/>
            <a:ext cx="715559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800" dirty="0">
                <a:latin typeface="Monotype Corsiva" panose="03010101010201010101" pitchFamily="66" charset="0"/>
                <a:ea typeface="+mn-ea"/>
                <a:cs typeface="+mn-cs"/>
              </a:rPr>
              <a:t>Thanks!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F071EF-DB30-AD26-6531-2DDD5EFB4141}"/>
              </a:ext>
            </a:extLst>
          </p:cNvPr>
          <p:cNvSpPr txBox="1">
            <a:spLocks/>
          </p:cNvSpPr>
          <p:nvPr/>
        </p:nvSpPr>
        <p:spPr>
          <a:xfrm>
            <a:off x="1183534" y="1992443"/>
            <a:ext cx="9546771" cy="44083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en-IN" sz="1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911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97EC-C10F-7BD4-6FFE-948E7AA89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629" y="595785"/>
            <a:ext cx="3083489" cy="107722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Data Understanding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A97AE8A-3A5C-1D20-F54D-6117D1DD94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1403941"/>
              </p:ext>
            </p:extLst>
          </p:nvPr>
        </p:nvGraphicFramePr>
        <p:xfrm>
          <a:off x="23972" y="849086"/>
          <a:ext cx="11308423" cy="5928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961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923F38-4333-D2AD-5857-01016568B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120" y="1225125"/>
            <a:ext cx="4448355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Data Understanding-</a:t>
            </a:r>
            <a:br>
              <a:rPr lang="en-US" sz="2000" dirty="0">
                <a:solidFill>
                  <a:schemeClr val="accent2"/>
                </a:solidFill>
              </a:rPr>
            </a:b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accent2"/>
                </a:solidFill>
              </a:rPr>
              <a:t>Non-Defaulters vs Defaulters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ext, font, diagram, screenshot&#10;&#10;Description automatically generated">
            <a:extLst>
              <a:ext uri="{FF2B5EF4-FFF2-40B4-BE49-F238E27FC236}">
                <a16:creationId xmlns:a16="http://schemas.microsoft.com/office/drawing/2014/main" id="{5DF3EA98-7444-530A-2EA6-3494644ED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668" y="765810"/>
            <a:ext cx="6753289" cy="546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79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chemeClr val="accent6">
                <a:lumMod val="67000"/>
              </a:schemeClr>
            </a:gs>
            <a:gs pos="17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466B7-D651-BCA3-A519-CA7BAAF1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3200" dirty="0"/>
              <a:t>Non-Defaulters, Target=0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F071EF-DB30-AD26-6531-2DDD5EFB4141}"/>
              </a:ext>
            </a:extLst>
          </p:cNvPr>
          <p:cNvSpPr txBox="1">
            <a:spLocks/>
          </p:cNvSpPr>
          <p:nvPr/>
        </p:nvSpPr>
        <p:spPr>
          <a:xfrm>
            <a:off x="1912384" y="2085004"/>
            <a:ext cx="6572814" cy="39978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Categorical Univariate Analysis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0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Correlation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0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Bivariate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0EC74-ECA4-5AE1-88E0-1CA131420443}"/>
              </a:ext>
            </a:extLst>
          </p:cNvPr>
          <p:cNvSpPr txBox="1"/>
          <p:nvPr/>
        </p:nvSpPr>
        <p:spPr>
          <a:xfrm>
            <a:off x="8001000" y="28520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77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6D992-5CA1-E6DA-186B-B4752B0FB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48940" y="588910"/>
            <a:ext cx="10697859" cy="73430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Distribution Of Income Type</a:t>
            </a:r>
          </a:p>
        </p:txBody>
      </p:sp>
      <p:pic>
        <p:nvPicPr>
          <p:cNvPr id="7" name="Picture 6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DC4DA9EE-F852-3022-EB35-6ACA4B987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218" y="1544120"/>
            <a:ext cx="5710410" cy="48242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67FDE26-C347-366E-B556-58E63617C77A}"/>
              </a:ext>
            </a:extLst>
          </p:cNvPr>
          <p:cNvSpPr txBox="1">
            <a:spLocks/>
          </p:cNvSpPr>
          <p:nvPr/>
        </p:nvSpPr>
        <p:spPr>
          <a:xfrm>
            <a:off x="777476" y="1256197"/>
            <a:ext cx="7732004" cy="734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FF6C4-9D44-42C9-2EA5-2B0C75DE001D}"/>
              </a:ext>
            </a:extLst>
          </p:cNvPr>
          <p:cNvSpPr txBox="1"/>
          <p:nvPr/>
        </p:nvSpPr>
        <p:spPr>
          <a:xfrm>
            <a:off x="1099372" y="2565955"/>
            <a:ext cx="3816297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People with Income type -'Working', 'Commercial associate', 'State Servant' and 'Pensioner' are more likely to take </a:t>
            </a:r>
            <a:br>
              <a:rPr lang="en-IN" sz="1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up credits.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Females are having a greater number of credits than male.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5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Less number of credits for income type 'Unemployed' 'Student', 'Businessman' and 'Maternity leave'.</a:t>
            </a: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289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6D992-5CA1-E6DA-186B-B4752B0FB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2778" y="601123"/>
            <a:ext cx="7480454" cy="73430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Distribution Of Annual Income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7FDE26-C347-366E-B556-58E63617C77A}"/>
              </a:ext>
            </a:extLst>
          </p:cNvPr>
          <p:cNvSpPr txBox="1">
            <a:spLocks/>
          </p:cNvSpPr>
          <p:nvPr/>
        </p:nvSpPr>
        <p:spPr>
          <a:xfrm>
            <a:off x="1299990" y="1176968"/>
            <a:ext cx="7732004" cy="734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FF6C4-9D44-42C9-2EA5-2B0C75DE001D}"/>
              </a:ext>
            </a:extLst>
          </p:cNvPr>
          <p:cNvSpPr txBox="1"/>
          <p:nvPr/>
        </p:nvSpPr>
        <p:spPr>
          <a:xfrm>
            <a:off x="1299990" y="2656031"/>
            <a:ext cx="36946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Income range from 60000 to 210000 is having a greater number of credits and Female are leading male for this range.</a:t>
            </a:r>
          </a:p>
          <a:p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 In general, Female counts are higher than male</a:t>
            </a:r>
            <a:r>
              <a:rPr lang="en-IN" sz="1500" dirty="0">
                <a:solidFill>
                  <a:srgbClr val="6A8759"/>
                </a:solidFill>
                <a:effectLst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500" dirty="0">
              <a:solidFill>
                <a:srgbClr val="6A87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Count is less for range 630000 and above.</a:t>
            </a: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picture containing screenshot, text, plot, line&#10;&#10;Description automatically generated">
            <a:extLst>
              <a:ext uri="{FF2B5EF4-FFF2-40B4-BE49-F238E27FC236}">
                <a16:creationId xmlns:a16="http://schemas.microsoft.com/office/drawing/2014/main" id="{C6915400-37E5-46AF-457E-3D117F9A1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685" y="1469462"/>
            <a:ext cx="5824513" cy="4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24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6D992-5CA1-E6DA-186B-B4752B0FB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0377" y="588910"/>
            <a:ext cx="7480454" cy="73430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Distribution Of Organization Type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7FDE26-C347-366E-B556-58E63617C77A}"/>
              </a:ext>
            </a:extLst>
          </p:cNvPr>
          <p:cNvSpPr txBox="1">
            <a:spLocks/>
          </p:cNvSpPr>
          <p:nvPr/>
        </p:nvSpPr>
        <p:spPr>
          <a:xfrm>
            <a:off x="1299990" y="1176968"/>
            <a:ext cx="7732004" cy="734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FF6C4-9D44-42C9-2EA5-2B0C75DE001D}"/>
              </a:ext>
            </a:extLst>
          </p:cNvPr>
          <p:cNvSpPr txBox="1"/>
          <p:nvPr/>
        </p:nvSpPr>
        <p:spPr>
          <a:xfrm>
            <a:off x="1208970" y="2699959"/>
            <a:ext cx="329771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Clients which have applied for loans are from organization types- 'Business entity Type 3',</a:t>
            </a:r>
            <a:b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'Self employed', 'Other' , 'Medicine' and 'Government’.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Less clients are from Industry type 8,Trade type 5.</a:t>
            </a:r>
            <a:br>
              <a:rPr lang="en-IN" sz="1500" dirty="0">
                <a:solidFill>
                  <a:srgbClr val="6A8759"/>
                </a:solidFill>
                <a:effectLst/>
              </a:rPr>
            </a:b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picture containing screenshot, line, text, diagram&#10;&#10;Description automatically generated">
            <a:extLst>
              <a:ext uri="{FF2B5EF4-FFF2-40B4-BE49-F238E27FC236}">
                <a16:creationId xmlns:a16="http://schemas.microsoft.com/office/drawing/2014/main" id="{BF3CF35E-0196-5843-04E2-A07C0AFA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725" y="1223943"/>
            <a:ext cx="6191478" cy="54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56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yellow, diagram&#10;&#10;Description automatically generated">
            <a:extLst>
              <a:ext uri="{FF2B5EF4-FFF2-40B4-BE49-F238E27FC236}">
                <a16:creationId xmlns:a16="http://schemas.microsoft.com/office/drawing/2014/main" id="{A4CDC382-E73C-9490-3C1B-C073A87A8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595" y="217714"/>
            <a:ext cx="6879862" cy="6463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43D185-E6AF-8E95-B374-2F934640DE55}"/>
              </a:ext>
            </a:extLst>
          </p:cNvPr>
          <p:cNvSpPr txBox="1"/>
          <p:nvPr/>
        </p:nvSpPr>
        <p:spPr>
          <a:xfrm>
            <a:off x="972658" y="1205902"/>
            <a:ext cx="33770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In densely populated area, number of children are less. Both are inversely proportional.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Amount of Credit is linear with or proportional with Amount of Goods.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 Annual Income is inversely proportional to the 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Amount of Annuity is having linear relationship with Amount of Credit.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Higher is your age, higher is your days employed.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Amount Credit amount is inversely proportional to the count of children.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 Higher is the count of family members, higher is the number of children in the family.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7DA093-9EBE-8DC8-9691-A913658D0DC2}"/>
              </a:ext>
            </a:extLst>
          </p:cNvPr>
          <p:cNvSpPr txBox="1"/>
          <p:nvPr/>
        </p:nvSpPr>
        <p:spPr>
          <a:xfrm>
            <a:off x="2661192" y="525576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1715694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{16ACF582-63EE-C34A-B9AC-7FBC35E11735}tf16401378</Template>
  <TotalTime>1018</TotalTime>
  <Words>1077</Words>
  <Application>Microsoft Macintosh PowerPoint</Application>
  <PresentationFormat>Widescreen</PresentationFormat>
  <Paragraphs>152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Helvetica Neue</vt:lpstr>
      <vt:lpstr>Monotype Corsiva</vt:lpstr>
      <vt:lpstr>MS Shell Dlg 2</vt:lpstr>
      <vt:lpstr>Wingdings</vt:lpstr>
      <vt:lpstr>Wingdings 3</vt:lpstr>
      <vt:lpstr>Madison</vt:lpstr>
      <vt:lpstr>PowerPoint Presentation</vt:lpstr>
      <vt:lpstr>Background &amp; Business Objective- Credit EDA Case Study</vt:lpstr>
      <vt:lpstr>Data Understanding</vt:lpstr>
      <vt:lpstr>Data Understanding-  Non-Defaulters vs Defaulters</vt:lpstr>
      <vt:lpstr>Non-Defaulters, Target=0  </vt:lpstr>
      <vt:lpstr>Distribution Of Income Type</vt:lpstr>
      <vt:lpstr>Distribution Of Annual Income</vt:lpstr>
      <vt:lpstr>Distribution Of Organization Type</vt:lpstr>
      <vt:lpstr>PowerPoint Presentation</vt:lpstr>
      <vt:lpstr>Distribution Of Total Income with Occupation Type </vt:lpstr>
      <vt:lpstr>PowerPoint Presentation</vt:lpstr>
      <vt:lpstr>Defaulters, Target=1  </vt:lpstr>
      <vt:lpstr>Distribution Of Income Type</vt:lpstr>
      <vt:lpstr>Distribution Of Annual Income</vt:lpstr>
      <vt:lpstr>Distribution Of Organization Type</vt:lpstr>
      <vt:lpstr>PowerPoint Presentation</vt:lpstr>
      <vt:lpstr>Distribution Of Total Income with Occupation Type </vt:lpstr>
      <vt:lpstr>PowerPoint Presentation</vt:lpstr>
      <vt:lpstr>Merged Data frames</vt:lpstr>
      <vt:lpstr>Distribution of Cash Loan Purpose</vt:lpstr>
      <vt:lpstr>Distribution of Credit Amount with Housing Type</vt:lpstr>
      <vt:lpstr>Distribution of Credit Amount with Income Type</vt:lpstr>
      <vt:lpstr>Conclusion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Deeksha Sethi</dc:creator>
  <cp:lastModifiedBy>Deeksha Sethi</cp:lastModifiedBy>
  <cp:revision>16</cp:revision>
  <dcterms:created xsi:type="dcterms:W3CDTF">2023-06-26T19:13:33Z</dcterms:created>
  <dcterms:modified xsi:type="dcterms:W3CDTF">2023-06-27T12:17:39Z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633b888-ae0d-4341-a75f-06e04137d755_Enabled">
    <vt:lpwstr>true</vt:lpwstr>
  </property>
  <property fmtid="{D5CDD505-2E9C-101B-9397-08002B2CF9AE}" pid="3" name="MSIP_Label_0633b888-ae0d-4341-a75f-06e04137d755_SetDate">
    <vt:lpwstr>2023-06-26T19:14:02Z</vt:lpwstr>
  </property>
  <property fmtid="{D5CDD505-2E9C-101B-9397-08002B2CF9AE}" pid="4" name="MSIP_Label_0633b888-ae0d-4341-a75f-06e04137d755_Method">
    <vt:lpwstr>Standard</vt:lpwstr>
  </property>
  <property fmtid="{D5CDD505-2E9C-101B-9397-08002B2CF9AE}" pid="5" name="MSIP_Label_0633b888-ae0d-4341-a75f-06e04137d755_Name">
    <vt:lpwstr>0633b888-ae0d-4341-a75f-06e04137d755</vt:lpwstr>
  </property>
  <property fmtid="{D5CDD505-2E9C-101B-9397-08002B2CF9AE}" pid="6" name="MSIP_Label_0633b888-ae0d-4341-a75f-06e04137d755_SiteId">
    <vt:lpwstr>bea78b3c-4cdb-4130-854a-1d193232e5f4</vt:lpwstr>
  </property>
  <property fmtid="{D5CDD505-2E9C-101B-9397-08002B2CF9AE}" pid="7" name="MSIP_Label_0633b888-ae0d-4341-a75f-06e04137d755_ActionId">
    <vt:lpwstr>e214211c-711c-4aed-bc7e-3410be006540</vt:lpwstr>
  </property>
  <property fmtid="{D5CDD505-2E9C-101B-9397-08002B2CF9AE}" pid="8" name="MSIP_Label_0633b888-ae0d-4341-a75f-06e04137d755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Juniper Business Use Only</vt:lpwstr>
  </property>
</Properties>
</file>